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4" r:id="rId6"/>
    <p:sldId id="273" r:id="rId7"/>
    <p:sldId id="284" r:id="rId8"/>
    <p:sldId id="285" r:id="rId9"/>
    <p:sldId id="286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60" r:id="rId19"/>
    <p:sldId id="261" r:id="rId20"/>
    <p:sldId id="262" r:id="rId21"/>
    <p:sldId id="283" r:id="rId22"/>
    <p:sldId id="263" r:id="rId23"/>
    <p:sldId id="264" r:id="rId24"/>
    <p:sldId id="265" r:id="rId25"/>
    <p:sldId id="266" r:id="rId26"/>
    <p:sldId id="267" r:id="rId27"/>
    <p:sldId id="268" r:id="rId28"/>
    <p:sldId id="287" r:id="rId29"/>
    <p:sldId id="269" r:id="rId30"/>
    <p:sldId id="290" r:id="rId31"/>
    <p:sldId id="289" r:id="rId32"/>
    <p:sldId id="291" r:id="rId33"/>
    <p:sldId id="288" r:id="rId34"/>
    <p:sldId id="25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60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60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22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54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37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80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29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36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18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96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131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B6228-EA67-4749-B5B9-AFB090444364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9F72E-1B33-4E36-AC00-90E5F91E50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28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hyperlink" Target="https://towardsdatascience.com/regularization-an-important-concept-in-machine-learning-5891628907ea" TargetMode="Externa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4a"/><Relationship Id="rId7" Type="http://schemas.openxmlformats.org/officeDocument/2006/relationships/image" Target="../media/image1.png"/><Relationship Id="rId2" Type="http://schemas.microsoft.com/office/2007/relationships/media" Target="../media/media33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Aspects of MLP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3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4"/>
    </mc:Choice>
    <mc:Fallback>
      <p:transition spd="slow" advTm="10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Merit #3: </a:t>
            </a:r>
            <a:r>
              <a:rPr lang="en-US" dirty="0" err="1" smtClean="0"/>
              <a:t>Backprop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r>
              <a:rPr lang="en-US" dirty="0" smtClean="0"/>
              <a:t> works for any feedforward network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191491" y="1953491"/>
            <a:ext cx="792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BP will work for any neural network that does not have LOOPS</a:t>
            </a:r>
            <a:endParaRPr lang="en-IN" sz="2400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304800" y="3581403"/>
            <a:ext cx="2743200" cy="1719264"/>
            <a:chOff x="192" y="2256"/>
            <a:chExt cx="1728" cy="1083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912" y="2256"/>
              <a:ext cx="86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816" y="2688"/>
              <a:ext cx="110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960" y="3195"/>
              <a:ext cx="768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/>
            </a:p>
          </p:txBody>
        </p:sp>
        <p:sp>
          <p:nvSpPr>
            <p:cNvPr id="9" name="AutoShape 12"/>
            <p:cNvSpPr>
              <a:spLocks noChangeArrowheads="1"/>
            </p:cNvSpPr>
            <p:nvPr/>
          </p:nvSpPr>
          <p:spPr bwMode="auto">
            <a:xfrm>
              <a:off x="528" y="2256"/>
              <a:ext cx="192" cy="1056"/>
            </a:xfrm>
            <a:prstGeom prst="up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 rot="16167799">
              <a:off x="33" y="2751"/>
              <a:ext cx="6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/>
                <a:t>Signal</a:t>
              </a:r>
            </a:p>
          </p:txBody>
        </p:sp>
      </p:grp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172200" y="3695700"/>
            <a:ext cx="13716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019800" y="4381500"/>
            <a:ext cx="17526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248400" y="5143500"/>
            <a:ext cx="1219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8014849" y="4112680"/>
            <a:ext cx="311728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/>
          </a:p>
        </p:txBody>
      </p:sp>
      <p:sp>
        <p:nvSpPr>
          <p:cNvPr id="18" name="AutoShape 12"/>
          <p:cNvSpPr>
            <a:spLocks noChangeArrowheads="1"/>
          </p:cNvSpPr>
          <p:nvPr/>
        </p:nvSpPr>
        <p:spPr bwMode="auto">
          <a:xfrm>
            <a:off x="1981200" y="3812687"/>
            <a:ext cx="304800" cy="457200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" name="AutoShape 12"/>
          <p:cNvSpPr>
            <a:spLocks noChangeArrowheads="1"/>
          </p:cNvSpPr>
          <p:nvPr/>
        </p:nvSpPr>
        <p:spPr bwMode="auto">
          <a:xfrm>
            <a:off x="1981200" y="4519044"/>
            <a:ext cx="304800" cy="559902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5354781" y="4850346"/>
            <a:ext cx="311728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/>
          </a:p>
        </p:txBody>
      </p:sp>
      <p:sp>
        <p:nvSpPr>
          <p:cNvPr id="22" name="Down Arrow 21"/>
          <p:cNvSpPr/>
          <p:nvPr/>
        </p:nvSpPr>
        <p:spPr>
          <a:xfrm rot="2009528" flipV="1">
            <a:off x="5621864" y="4291839"/>
            <a:ext cx="407098" cy="71184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Down Arrow 23"/>
          <p:cNvSpPr/>
          <p:nvPr/>
        </p:nvSpPr>
        <p:spPr>
          <a:xfrm rot="18619087" flipV="1">
            <a:off x="7595176" y="3749569"/>
            <a:ext cx="354447" cy="58343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Down Arrow 24"/>
          <p:cNvSpPr/>
          <p:nvPr/>
        </p:nvSpPr>
        <p:spPr>
          <a:xfrm flipV="1">
            <a:off x="6719079" y="3825134"/>
            <a:ext cx="367526" cy="55636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Down Arrow 25"/>
          <p:cNvSpPr/>
          <p:nvPr/>
        </p:nvSpPr>
        <p:spPr>
          <a:xfrm flipV="1">
            <a:off x="6719079" y="4596007"/>
            <a:ext cx="367526" cy="55636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1143000" y="6040582"/>
            <a:ext cx="132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just this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6573982" y="5934460"/>
            <a:ext cx="241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BP will work for this too</a:t>
            </a:r>
            <a:endParaRPr lang="en-IN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2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56"/>
    </mc:Choice>
    <mc:Fallback>
      <p:transition spd="slow" advTm="91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Merit #4: Discovers “creative” solutions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869785" y="1690688"/>
            <a:ext cx="5095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 smtClean="0"/>
              <a:t>Hidden units act as “feature detectors.”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20496" y="2208893"/>
            <a:ext cx="109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2559766"/>
            <a:ext cx="413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NETTALK: An MLP that can read text aloud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2057400" y="6456218"/>
            <a:ext cx="56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</a:t>
            </a:r>
            <a:endParaRPr lang="en-IN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8200" y="3144976"/>
            <a:ext cx="2743200" cy="3255925"/>
            <a:chOff x="838200" y="3144976"/>
            <a:chExt cx="2743200" cy="3255925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1981200" y="3997040"/>
              <a:ext cx="13716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1828800" y="4793681"/>
              <a:ext cx="17526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2057400" y="5598544"/>
              <a:ext cx="12192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altLang="en-US"/>
            </a:p>
          </p:txBody>
        </p:sp>
        <p:sp>
          <p:nvSpPr>
            <p:cNvPr id="9" name="AutoShape 12"/>
            <p:cNvSpPr>
              <a:spLocks noChangeArrowheads="1"/>
            </p:cNvSpPr>
            <p:nvPr/>
          </p:nvSpPr>
          <p:spPr bwMode="auto">
            <a:xfrm>
              <a:off x="1371600" y="3997040"/>
              <a:ext cx="304800" cy="1676401"/>
            </a:xfrm>
            <a:prstGeom prst="up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 rot="16167799">
              <a:off x="585787" y="4782853"/>
              <a:ext cx="962026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/>
                <a:t>Signal</a:t>
              </a:r>
            </a:p>
          </p:txBody>
        </p:sp>
        <p:sp>
          <p:nvSpPr>
            <p:cNvPr id="11" name="AutoShape 12"/>
            <p:cNvSpPr>
              <a:spLocks noChangeArrowheads="1"/>
            </p:cNvSpPr>
            <p:nvPr/>
          </p:nvSpPr>
          <p:spPr bwMode="auto">
            <a:xfrm>
              <a:off x="2564985" y="5840999"/>
              <a:ext cx="304800" cy="559902"/>
            </a:xfrm>
            <a:prstGeom prst="up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2514600" y="3437138"/>
              <a:ext cx="304800" cy="559902"/>
            </a:xfrm>
            <a:prstGeom prst="up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" name="AutoShape 12"/>
            <p:cNvSpPr>
              <a:spLocks noChangeArrowheads="1"/>
            </p:cNvSpPr>
            <p:nvPr/>
          </p:nvSpPr>
          <p:spPr bwMode="auto">
            <a:xfrm>
              <a:off x="2530349" y="4233820"/>
              <a:ext cx="304800" cy="559902"/>
            </a:xfrm>
            <a:prstGeom prst="up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" name="AutoShape 12"/>
            <p:cNvSpPr>
              <a:spLocks noChangeArrowheads="1"/>
            </p:cNvSpPr>
            <p:nvPr/>
          </p:nvSpPr>
          <p:spPr bwMode="auto">
            <a:xfrm>
              <a:off x="2539792" y="5022281"/>
              <a:ext cx="304800" cy="559902"/>
            </a:xfrm>
            <a:prstGeom prst="up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23658" y="314497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Speech</a:t>
              </a:r>
              <a:endParaRPr lang="en-IN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444792" y="3836929"/>
            <a:ext cx="66207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Neurons in the hidden layer automatically learnt to </a:t>
            </a:r>
          </a:p>
          <a:p>
            <a:r>
              <a:rPr lang="en-US" sz="2400" dirty="0" smtClean="0"/>
              <a:t>Distinguish between “vowels” and “consonants”</a:t>
            </a:r>
          </a:p>
          <a:p>
            <a:endParaRPr lang="en-US" sz="2400" dirty="0"/>
          </a:p>
          <a:p>
            <a:r>
              <a:rPr lang="en-US" sz="2400" dirty="0" smtClean="0"/>
              <a:t>The training does not convey </a:t>
            </a:r>
          </a:p>
          <a:p>
            <a:r>
              <a:rPr lang="en-US" sz="2400" dirty="0" smtClean="0"/>
              <a:t>the concept of vowels and consonants</a:t>
            </a:r>
            <a:endParaRPr lang="en-IN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4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87"/>
    </mc:Choice>
    <mc:Fallback>
      <p:transition spd="slow" advTm="103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DEMERITS OF MLP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6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4"/>
    </mc:Choice>
    <mc:Fallback>
      <p:transition spd="slow" advTm="11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Demerit #1: </a:t>
            </a:r>
            <a:r>
              <a:rPr lang="en-US" dirty="0" err="1" smtClean="0"/>
              <a:t>Blackbox</a:t>
            </a:r>
            <a:r>
              <a:rPr lang="en-US" dirty="0" smtClean="0"/>
              <a:t> approach</a:t>
            </a:r>
            <a:endParaRPr lang="en-IN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865429" y="3331978"/>
            <a:ext cx="13716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713029" y="4128619"/>
            <a:ext cx="17526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3941629" y="4933482"/>
            <a:ext cx="1219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/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3255829" y="3331978"/>
            <a:ext cx="304800" cy="1676401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 rot="16167799">
            <a:off x="2470016" y="4117791"/>
            <a:ext cx="9620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Signal</a:t>
            </a:r>
          </a:p>
        </p:txBody>
      </p:sp>
      <p:sp>
        <p:nvSpPr>
          <p:cNvPr id="18" name="AutoShape 12"/>
          <p:cNvSpPr>
            <a:spLocks noChangeArrowheads="1"/>
          </p:cNvSpPr>
          <p:nvPr/>
        </p:nvSpPr>
        <p:spPr bwMode="auto">
          <a:xfrm>
            <a:off x="4449214" y="5175937"/>
            <a:ext cx="304800" cy="559902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" name="AutoShape 12"/>
          <p:cNvSpPr>
            <a:spLocks noChangeArrowheads="1"/>
          </p:cNvSpPr>
          <p:nvPr/>
        </p:nvSpPr>
        <p:spPr bwMode="auto">
          <a:xfrm>
            <a:off x="4398829" y="2772076"/>
            <a:ext cx="304800" cy="559902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AutoShape 12"/>
          <p:cNvSpPr>
            <a:spLocks noChangeArrowheads="1"/>
          </p:cNvSpPr>
          <p:nvPr/>
        </p:nvSpPr>
        <p:spPr bwMode="auto">
          <a:xfrm>
            <a:off x="4414578" y="3568758"/>
            <a:ext cx="304800" cy="559902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" name="AutoShape 12"/>
          <p:cNvSpPr>
            <a:spLocks noChangeArrowheads="1"/>
          </p:cNvSpPr>
          <p:nvPr/>
        </p:nvSpPr>
        <p:spPr bwMode="auto">
          <a:xfrm>
            <a:off x="4424021" y="4357219"/>
            <a:ext cx="304800" cy="559902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3629899" y="3200400"/>
            <a:ext cx="1953480" cy="2147455"/>
          </a:xfrm>
          <a:prstGeom prst="rect">
            <a:avLst/>
          </a:prstGeom>
          <a:noFill/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142021" y="581440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</a:t>
            </a:r>
            <a:endParaRPr lang="en-IN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4142021" y="2302230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Output</a:t>
            </a:r>
            <a:endParaRPr lang="en-IN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927273" y="2763895"/>
            <a:ext cx="48361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only control input and output</a:t>
            </a:r>
          </a:p>
          <a:p>
            <a:endParaRPr lang="en-US" dirty="0"/>
          </a:p>
          <a:p>
            <a:r>
              <a:rPr lang="en-US" dirty="0" smtClean="0"/>
              <a:t>No control over what happens inside the network</a:t>
            </a:r>
          </a:p>
          <a:p>
            <a:endParaRPr lang="en-US" dirty="0"/>
          </a:p>
          <a:p>
            <a:r>
              <a:rPr lang="en-US" dirty="0" smtClean="0"/>
              <a:t>The network behaves like a “</a:t>
            </a:r>
            <a:r>
              <a:rPr lang="en-US" dirty="0" err="1" smtClean="0"/>
              <a:t>blackbox</a:t>
            </a:r>
            <a:r>
              <a:rPr lang="en-US" dirty="0" smtClean="0"/>
              <a:t>”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87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92"/>
    </mc:Choice>
    <mc:Fallback>
      <p:transition spd="slow" advTm="62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Demerit #2: Limits of Generalization not clear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1" y="2961409"/>
            <a:ext cx="4305992" cy="2691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2" y="2961409"/>
            <a:ext cx="4305992" cy="2691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9818" y="1898073"/>
            <a:ext cx="10603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Generalization means “recognizing patterns that are not present in the training set”</a:t>
            </a:r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79418" y="6068291"/>
            <a:ext cx="3748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Learnt to recognize 4 at new positions</a:t>
            </a:r>
          </a:p>
          <a:p>
            <a:r>
              <a:rPr lang="en-US" dirty="0" smtClean="0"/>
              <a:t>- “translation invariance”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927272" y="5931159"/>
            <a:ext cx="3332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Learnt to recognize 4 at new sizes</a:t>
            </a:r>
          </a:p>
          <a:p>
            <a:r>
              <a:rPr lang="en-US" dirty="0" smtClean="0"/>
              <a:t>- “scale invariance”</a:t>
            </a:r>
            <a:endParaRPr lang="en-IN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5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53"/>
    </mc:Choice>
    <mc:Fallback>
      <p:transition spd="slow" advTm="12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not always work so well!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683" y="4475018"/>
            <a:ext cx="3039832" cy="1726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140" y="4239446"/>
            <a:ext cx="3220315" cy="2141509"/>
          </a:xfrm>
          <a:prstGeom prst="rect">
            <a:avLst/>
          </a:prstGeom>
        </p:spPr>
      </p:pic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2529320" y="3679544"/>
            <a:ext cx="304800" cy="559902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2119745" y="2197149"/>
            <a:ext cx="1707630" cy="1502012"/>
            <a:chOff x="2119745" y="2197149"/>
            <a:chExt cx="1707630" cy="1502012"/>
          </a:xfrm>
        </p:grpSpPr>
        <p:sp>
          <p:nvSpPr>
            <p:cNvPr id="5" name="Rectangle 4"/>
            <p:cNvSpPr/>
            <p:nvPr/>
          </p:nvSpPr>
          <p:spPr>
            <a:xfrm>
              <a:off x="2119745" y="2784761"/>
              <a:ext cx="914400" cy="9144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6621" y="304344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MLP</a:t>
              </a:r>
              <a:endParaRPr lang="en-IN" dirty="0"/>
            </a:p>
          </p:txBody>
        </p:sp>
        <p:sp>
          <p:nvSpPr>
            <p:cNvPr id="8" name="AutoShape 12"/>
            <p:cNvSpPr>
              <a:spLocks noChangeArrowheads="1"/>
            </p:cNvSpPr>
            <p:nvPr/>
          </p:nvSpPr>
          <p:spPr bwMode="auto">
            <a:xfrm>
              <a:off x="2463078" y="2197149"/>
              <a:ext cx="304800" cy="559902"/>
            </a:xfrm>
            <a:prstGeom prst="up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34145" y="2197149"/>
              <a:ext cx="793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“Cow”</a:t>
              </a:r>
              <a:endParaRPr lang="en-IN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44291" y="4821382"/>
            <a:ext cx="12859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2 ears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2 eyes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4 legs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 mouth</a:t>
            </a:r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9864436" y="2430397"/>
            <a:ext cx="1815031" cy="1502012"/>
            <a:chOff x="2119745" y="2197149"/>
            <a:chExt cx="1815031" cy="1502012"/>
          </a:xfrm>
        </p:grpSpPr>
        <p:sp>
          <p:nvSpPr>
            <p:cNvPr id="13" name="Rectangle 12"/>
            <p:cNvSpPr/>
            <p:nvPr/>
          </p:nvSpPr>
          <p:spPr>
            <a:xfrm>
              <a:off x="2119745" y="2784761"/>
              <a:ext cx="914400" cy="9144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6621" y="304344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MLP</a:t>
              </a:r>
              <a:endParaRPr lang="en-IN" dirty="0"/>
            </a:p>
          </p:txBody>
        </p:sp>
        <p:sp>
          <p:nvSpPr>
            <p:cNvPr id="15" name="AutoShape 12"/>
            <p:cNvSpPr>
              <a:spLocks noChangeArrowheads="1"/>
            </p:cNvSpPr>
            <p:nvPr/>
          </p:nvSpPr>
          <p:spPr bwMode="auto">
            <a:xfrm>
              <a:off x="2463078" y="2197149"/>
              <a:ext cx="304800" cy="559902"/>
            </a:xfrm>
            <a:prstGeom prst="up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34145" y="2197149"/>
              <a:ext cx="900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“Cow”?</a:t>
              </a:r>
              <a:endParaRPr lang="en-IN" dirty="0"/>
            </a:p>
          </p:txBody>
        </p:sp>
      </p:grp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10177031" y="3896492"/>
            <a:ext cx="304800" cy="559902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Right Arrow 17"/>
          <p:cNvSpPr/>
          <p:nvPr/>
        </p:nvSpPr>
        <p:spPr>
          <a:xfrm>
            <a:off x="5941055" y="5338113"/>
            <a:ext cx="251021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6968836" y="502920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?</a:t>
            </a:r>
            <a:endParaRPr lang="en-IN" sz="2800" dirty="0"/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0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95"/>
    </mc:Choice>
    <mc:Fallback>
      <p:transition spd="slow" advTm="77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Demerit #3: Local minima</a:t>
            </a:r>
            <a:endParaRPr lang="en-IN" dirty="0"/>
          </a:p>
        </p:txBody>
      </p:sp>
      <p:sp>
        <p:nvSpPr>
          <p:cNvPr id="3" name="Freeform 2"/>
          <p:cNvSpPr/>
          <p:nvPr/>
        </p:nvSpPr>
        <p:spPr>
          <a:xfrm>
            <a:off x="1066800" y="2189018"/>
            <a:ext cx="4003964" cy="2414837"/>
          </a:xfrm>
          <a:custGeom>
            <a:avLst/>
            <a:gdLst>
              <a:gd name="connsiteX0" fmla="*/ 0 w 4003964"/>
              <a:gd name="connsiteY0" fmla="*/ 748146 h 2414837"/>
              <a:gd name="connsiteX1" fmla="*/ 637309 w 4003964"/>
              <a:gd name="connsiteY1" fmla="*/ 1537855 h 2414837"/>
              <a:gd name="connsiteX2" fmla="*/ 1288473 w 4003964"/>
              <a:gd name="connsiteY2" fmla="*/ 1343891 h 2414837"/>
              <a:gd name="connsiteX3" fmla="*/ 1773382 w 4003964"/>
              <a:gd name="connsiteY3" fmla="*/ 2410691 h 2414837"/>
              <a:gd name="connsiteX4" fmla="*/ 2272145 w 4003964"/>
              <a:gd name="connsiteY4" fmla="*/ 886691 h 2414837"/>
              <a:gd name="connsiteX5" fmla="*/ 2604655 w 4003964"/>
              <a:gd name="connsiteY5" fmla="*/ 1205346 h 2414837"/>
              <a:gd name="connsiteX6" fmla="*/ 3158836 w 4003964"/>
              <a:gd name="connsiteY6" fmla="*/ 748146 h 2414837"/>
              <a:gd name="connsiteX7" fmla="*/ 3477491 w 4003964"/>
              <a:gd name="connsiteY7" fmla="*/ 983673 h 2414837"/>
              <a:gd name="connsiteX8" fmla="*/ 4003964 w 4003964"/>
              <a:gd name="connsiteY8" fmla="*/ 0 h 241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3964" h="2414837">
                <a:moveTo>
                  <a:pt x="0" y="748146"/>
                </a:moveTo>
                <a:cubicBezTo>
                  <a:pt x="211281" y="1093355"/>
                  <a:pt x="422563" y="1438564"/>
                  <a:pt x="637309" y="1537855"/>
                </a:cubicBezTo>
                <a:cubicBezTo>
                  <a:pt x="852055" y="1637146"/>
                  <a:pt x="1099128" y="1198418"/>
                  <a:pt x="1288473" y="1343891"/>
                </a:cubicBezTo>
                <a:cubicBezTo>
                  <a:pt x="1477818" y="1489364"/>
                  <a:pt x="1609437" y="2486891"/>
                  <a:pt x="1773382" y="2410691"/>
                </a:cubicBezTo>
                <a:cubicBezTo>
                  <a:pt x="1937327" y="2334491"/>
                  <a:pt x="2133600" y="1087582"/>
                  <a:pt x="2272145" y="886691"/>
                </a:cubicBezTo>
                <a:cubicBezTo>
                  <a:pt x="2410691" y="685800"/>
                  <a:pt x="2456873" y="1228437"/>
                  <a:pt x="2604655" y="1205346"/>
                </a:cubicBezTo>
                <a:cubicBezTo>
                  <a:pt x="2752437" y="1182255"/>
                  <a:pt x="3013363" y="785091"/>
                  <a:pt x="3158836" y="748146"/>
                </a:cubicBezTo>
                <a:cubicBezTo>
                  <a:pt x="3304309" y="711201"/>
                  <a:pt x="3336636" y="1108364"/>
                  <a:pt x="3477491" y="983673"/>
                </a:cubicBezTo>
                <a:cubicBezTo>
                  <a:pt x="3618346" y="858982"/>
                  <a:pt x="3811155" y="429491"/>
                  <a:pt x="4003964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14945" y="4603855"/>
            <a:ext cx="748146" cy="480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15636" y="2341418"/>
            <a:ext cx="27709" cy="33805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5636" y="5721927"/>
            <a:ext cx="50846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3345" y="1888364"/>
            <a:ext cx="2136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Error landscape</a:t>
            </a:r>
            <a:endParaRPr lang="en-IN" sz="2400" u="sng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696691" y="3241964"/>
            <a:ext cx="249382" cy="7522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671454" y="3417219"/>
            <a:ext cx="1025237" cy="6144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21382" y="4267200"/>
            <a:ext cx="1831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 minima</a:t>
            </a:r>
            <a:endParaRPr lang="en-IN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99149" y="5010331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Global minimum</a:t>
            </a:r>
            <a:endParaRPr lang="en-IN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855527" y="3241964"/>
            <a:ext cx="4122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</a:t>
            </a:r>
            <a:r>
              <a:rPr lang="en-US" dirty="0" err="1" smtClean="0"/>
              <a:t>Backprop</a:t>
            </a:r>
            <a:r>
              <a:rPr lang="en-US" dirty="0" smtClean="0"/>
              <a:t> works by gradient descent</a:t>
            </a:r>
          </a:p>
          <a:p>
            <a:r>
              <a:rPr lang="en-US" dirty="0" smtClean="0"/>
              <a:t>It can get stuck in local minima</a:t>
            </a: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4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44"/>
    </mc:Choice>
    <mc:Fallback>
      <p:transition spd="slow" advTm="79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 not always be a problem, because…</a:t>
            </a:r>
            <a:endParaRPr lang="en-IN" dirty="0"/>
          </a:p>
        </p:txBody>
      </p:sp>
      <p:grpSp>
        <p:nvGrpSpPr>
          <p:cNvPr id="28" name="Group 27"/>
          <p:cNvGrpSpPr/>
          <p:nvPr/>
        </p:nvGrpSpPr>
        <p:grpSpPr>
          <a:xfrm>
            <a:off x="838200" y="1676397"/>
            <a:ext cx="2826326" cy="4414862"/>
            <a:chOff x="838200" y="1676397"/>
            <a:chExt cx="2826326" cy="4414862"/>
          </a:xfrm>
        </p:grpSpPr>
        <p:sp>
          <p:nvSpPr>
            <p:cNvPr id="3" name="Oval 2"/>
            <p:cNvSpPr/>
            <p:nvPr/>
          </p:nvSpPr>
          <p:spPr>
            <a:xfrm>
              <a:off x="1995054" y="2313709"/>
              <a:ext cx="512618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Oval 3"/>
            <p:cNvSpPr/>
            <p:nvPr/>
          </p:nvSpPr>
          <p:spPr>
            <a:xfrm>
              <a:off x="838200" y="3463637"/>
              <a:ext cx="512618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/>
            <p:cNvSpPr/>
            <p:nvPr/>
          </p:nvSpPr>
          <p:spPr>
            <a:xfrm>
              <a:off x="1995054" y="3463637"/>
              <a:ext cx="512618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/>
            <p:cNvSpPr/>
            <p:nvPr/>
          </p:nvSpPr>
          <p:spPr>
            <a:xfrm>
              <a:off x="3151908" y="3463637"/>
              <a:ext cx="512618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/>
            <p:cNvSpPr/>
            <p:nvPr/>
          </p:nvSpPr>
          <p:spPr>
            <a:xfrm>
              <a:off x="1995054" y="4613565"/>
              <a:ext cx="512618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Arrow Connector 7"/>
            <p:cNvCxnSpPr>
              <a:endCxn id="6" idx="4"/>
            </p:cNvCxnSpPr>
            <p:nvPr/>
          </p:nvCxnSpPr>
          <p:spPr>
            <a:xfrm flipV="1">
              <a:off x="2403762" y="3920837"/>
              <a:ext cx="1004455" cy="74814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1182229" y="3887361"/>
              <a:ext cx="899415" cy="7596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0"/>
              <a:endCxn id="5" idx="4"/>
            </p:cNvCxnSpPr>
            <p:nvPr/>
          </p:nvCxnSpPr>
          <p:spPr>
            <a:xfrm flipV="1">
              <a:off x="2251363" y="3920837"/>
              <a:ext cx="0" cy="69272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2251362" y="2715493"/>
              <a:ext cx="0" cy="69272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1"/>
              <a:endCxn id="3" idx="5"/>
            </p:cNvCxnSpPr>
            <p:nvPr/>
          </p:nvCxnSpPr>
          <p:spPr>
            <a:xfrm flipH="1" flipV="1">
              <a:off x="2432601" y="2703954"/>
              <a:ext cx="794378" cy="826638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3" idx="3"/>
            </p:cNvCxnSpPr>
            <p:nvPr/>
          </p:nvCxnSpPr>
          <p:spPr>
            <a:xfrm flipV="1">
              <a:off x="1182229" y="2703954"/>
              <a:ext cx="887896" cy="8266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2251362" y="1953491"/>
              <a:ext cx="0" cy="3602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2285997" y="5070765"/>
              <a:ext cx="0" cy="3602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773382" y="5721927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Input</a:t>
              </a:r>
              <a:endParaRPr lang="en-IN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96833" y="1676397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IN" dirty="0"/>
            </a:p>
          </p:txBody>
        </p:sp>
      </p:grpSp>
      <p:sp>
        <p:nvSpPr>
          <p:cNvPr id="30" name="Oval 29"/>
          <p:cNvSpPr/>
          <p:nvPr/>
        </p:nvSpPr>
        <p:spPr>
          <a:xfrm>
            <a:off x="8077200" y="2313709"/>
            <a:ext cx="51261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/>
          <p:cNvSpPr/>
          <p:nvPr/>
        </p:nvSpPr>
        <p:spPr>
          <a:xfrm>
            <a:off x="6920346" y="3463637"/>
            <a:ext cx="51261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/>
          <p:cNvSpPr/>
          <p:nvPr/>
        </p:nvSpPr>
        <p:spPr>
          <a:xfrm>
            <a:off x="8077200" y="3463637"/>
            <a:ext cx="51261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/>
          <p:cNvSpPr/>
          <p:nvPr/>
        </p:nvSpPr>
        <p:spPr>
          <a:xfrm>
            <a:off x="9234054" y="3463637"/>
            <a:ext cx="51261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8077200" y="4613565"/>
            <a:ext cx="51261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Arrow Connector 34"/>
          <p:cNvCxnSpPr>
            <a:stCxn id="34" idx="0"/>
          </p:cNvCxnSpPr>
          <p:nvPr/>
        </p:nvCxnSpPr>
        <p:spPr>
          <a:xfrm flipH="1" flipV="1">
            <a:off x="8333508" y="3920837"/>
            <a:ext cx="1" cy="69272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3" idx="4"/>
          </p:cNvCxnSpPr>
          <p:nvPr/>
        </p:nvCxnSpPr>
        <p:spPr>
          <a:xfrm flipV="1">
            <a:off x="8588708" y="3920837"/>
            <a:ext cx="901655" cy="759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4" idx="1"/>
          </p:cNvCxnSpPr>
          <p:nvPr/>
        </p:nvCxnSpPr>
        <p:spPr>
          <a:xfrm flipH="1" flipV="1">
            <a:off x="7216487" y="3920837"/>
            <a:ext cx="935784" cy="7596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370053" y="2770909"/>
            <a:ext cx="827876" cy="75968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0"/>
          </p:cNvCxnSpPr>
          <p:nvPr/>
        </p:nvCxnSpPr>
        <p:spPr>
          <a:xfrm flipH="1" flipV="1">
            <a:off x="8283889" y="2759374"/>
            <a:ext cx="49620" cy="70426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0" idx="5"/>
          </p:cNvCxnSpPr>
          <p:nvPr/>
        </p:nvCxnSpPr>
        <p:spPr>
          <a:xfrm flipH="1" flipV="1">
            <a:off x="8514747" y="2703954"/>
            <a:ext cx="820557" cy="8381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333508" y="1953491"/>
            <a:ext cx="0" cy="360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368143" y="5070765"/>
            <a:ext cx="0" cy="360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478979" y="516542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IN" dirty="0"/>
          </a:p>
        </p:txBody>
      </p:sp>
      <p:sp>
        <p:nvSpPr>
          <p:cNvPr id="44" name="TextBox 43"/>
          <p:cNvSpPr txBox="1"/>
          <p:nvPr/>
        </p:nvSpPr>
        <p:spPr>
          <a:xfrm>
            <a:off x="8478979" y="167639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IN" dirty="0"/>
          </a:p>
        </p:txBody>
      </p:sp>
      <p:sp>
        <p:nvSpPr>
          <p:cNvPr id="53" name="TextBox 52"/>
          <p:cNvSpPr txBox="1"/>
          <p:nvPr/>
        </p:nvSpPr>
        <p:spPr>
          <a:xfrm>
            <a:off x="3770693" y="3382393"/>
            <a:ext cx="65937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Imagine that: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Neurons are like beads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Weights are like strings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Permute the hidden neurons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new network will be identical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To the older network in its I/O function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Conclusion: For every MLP with n hidden neurons,</a:t>
            </a:r>
          </a:p>
          <a:p>
            <a:r>
              <a:rPr lang="en-US" dirty="0" smtClean="0"/>
              <a:t>	 there must be n!-1 other MLPs that are identical</a:t>
            </a:r>
          </a:p>
          <a:p>
            <a:endParaRPr lang="en-US" dirty="0"/>
          </a:p>
          <a:p>
            <a:r>
              <a:rPr lang="en-US" dirty="0" smtClean="0"/>
              <a:t>Hence, there must be a large number of good solutions, if n is large</a:t>
            </a:r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9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98"/>
    </mc:Choice>
    <mc:Fallback>
      <p:transition spd="slow" advTm="154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Development of an NN Application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Stages</a:t>
            </a:r>
          </a:p>
          <a:p>
            <a:pPr lvl="1" eaLnBrk="1" hangingPunct="1"/>
            <a:r>
              <a:rPr lang="en-US" smtClean="0"/>
              <a:t>Feasibility study</a:t>
            </a:r>
          </a:p>
          <a:p>
            <a:pPr lvl="1" eaLnBrk="1" hangingPunct="1"/>
            <a:r>
              <a:rPr lang="en-US" smtClean="0"/>
              <a:t>Data collection</a:t>
            </a:r>
          </a:p>
          <a:p>
            <a:pPr lvl="1" eaLnBrk="1" hangingPunct="1"/>
            <a:r>
              <a:rPr lang="en-US" smtClean="0"/>
              <a:t>Designing/Training the Network</a:t>
            </a:r>
          </a:p>
          <a:p>
            <a:pPr lvl="1" eaLnBrk="1" hangingPunct="1"/>
            <a:r>
              <a:rPr lang="en-US" smtClean="0"/>
              <a:t>Testing the Network</a:t>
            </a:r>
          </a:p>
          <a:p>
            <a:pPr lvl="1" eaLnBrk="1" hangingPunct="1"/>
            <a:r>
              <a:rPr lang="en-US" smtClean="0"/>
              <a:t>Deployment...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9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13"/>
    </mc:Choice>
    <mc:Fallback>
      <p:transition spd="slow" advTm="32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Feasibility Study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Do you really need a NN?</a:t>
            </a:r>
          </a:p>
          <a:p>
            <a:pPr lvl="1"/>
            <a:r>
              <a:rPr lang="en-US" dirty="0" smtClean="0"/>
              <a:t>Occam’s razor principle: </a:t>
            </a:r>
            <a:r>
              <a:rPr lang="en-US" i="1" dirty="0"/>
              <a:t>More things should not be used than are necessary.</a:t>
            </a:r>
            <a:endParaRPr lang="en-US" dirty="0" smtClean="0"/>
          </a:p>
          <a:p>
            <a:pPr eaLnBrk="1" hangingPunct="1"/>
            <a:r>
              <a:rPr lang="en-US" dirty="0" smtClean="0"/>
              <a:t>Is it an I/O problem?</a:t>
            </a:r>
          </a:p>
          <a:p>
            <a:pPr eaLnBrk="1" hangingPunct="1"/>
            <a:r>
              <a:rPr lang="en-US" dirty="0" smtClean="0"/>
              <a:t>What are the inputs and the outputs?</a:t>
            </a:r>
          </a:p>
          <a:p>
            <a:pPr lvl="1"/>
            <a:r>
              <a:rPr lang="en-US" dirty="0" smtClean="0"/>
              <a:t>Can they be expressed as vectors?</a:t>
            </a:r>
          </a:p>
          <a:p>
            <a:pPr eaLnBrk="1" hangingPunct="1"/>
            <a:r>
              <a:rPr lang="en-US" dirty="0" smtClean="0"/>
              <a:t>Are inputs and outputs uniquely related?</a:t>
            </a:r>
          </a:p>
          <a:p>
            <a:pPr eaLnBrk="1" hangingPunct="1"/>
            <a:r>
              <a:rPr lang="en-US" dirty="0" smtClean="0"/>
              <a:t>Do I have enough </a:t>
            </a:r>
            <a:r>
              <a:rPr lang="en-US" u="sng" dirty="0" smtClean="0"/>
              <a:t>domain knowledge</a:t>
            </a:r>
            <a:r>
              <a:rPr lang="en-US" dirty="0" smtClean="0"/>
              <a:t>?</a:t>
            </a:r>
          </a:p>
          <a:p>
            <a:pPr eaLnBrk="1" hangingPunct="1"/>
            <a:r>
              <a:rPr lang="en-US" dirty="0" smtClean="0"/>
              <a:t>Do I have enough </a:t>
            </a:r>
            <a:r>
              <a:rPr lang="en-US" u="sng" dirty="0" smtClean="0"/>
              <a:t>Data</a:t>
            </a:r>
            <a:r>
              <a:rPr lang="en-US" dirty="0" smtClean="0"/>
              <a:t>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9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913"/>
    </mc:Choice>
    <mc:Fallback>
      <p:transition spd="slow" advTm="153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learnt about </a:t>
            </a:r>
            <a:r>
              <a:rPr lang="en-US" dirty="0" err="1" smtClean="0"/>
              <a:t>perceptrons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Perceptron learning rule</a:t>
            </a:r>
          </a:p>
          <a:p>
            <a:pPr lvl="1"/>
            <a:r>
              <a:rPr lang="en-US" dirty="0" smtClean="0"/>
              <a:t>Limitation that it can only classify linearly separable data</a:t>
            </a:r>
          </a:p>
          <a:p>
            <a:pPr lvl="1"/>
            <a:endParaRPr lang="en-US" dirty="0"/>
          </a:p>
          <a:p>
            <a:r>
              <a:rPr lang="en-US" dirty="0" smtClean="0"/>
              <a:t>We have learnt something about multilayer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Backpropagation learning rule</a:t>
            </a:r>
          </a:p>
          <a:p>
            <a:pPr lvl="1"/>
            <a:r>
              <a:rPr lang="en-US" dirty="0" smtClean="0"/>
              <a:t>Forward pass, backward pass…</a:t>
            </a: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5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29"/>
    </mc:Choice>
    <mc:Fallback>
      <p:transition spd="slow" advTm="42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Domain Knowledge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Can never overemphasize the value of Domain Knowledge</a:t>
            </a:r>
          </a:p>
          <a:p>
            <a:pPr eaLnBrk="1" hangingPunct="1"/>
            <a:r>
              <a:rPr lang="en-US" smtClean="0"/>
              <a:t>Domain Knowledge is used to -</a:t>
            </a:r>
          </a:p>
          <a:p>
            <a:pPr lvl="1" eaLnBrk="1" hangingPunct="1"/>
            <a:r>
              <a:rPr lang="en-US" smtClean="0"/>
              <a:t>Breaking up the problem</a:t>
            </a:r>
          </a:p>
          <a:p>
            <a:pPr lvl="1" eaLnBrk="1" hangingPunct="1"/>
            <a:r>
              <a:rPr lang="en-US" smtClean="0"/>
              <a:t>Map problem onto NN(s)</a:t>
            </a:r>
          </a:p>
          <a:p>
            <a:pPr lvl="1" eaLnBrk="1" hangingPunct="1"/>
            <a:r>
              <a:rPr lang="en-US" smtClean="0"/>
              <a:t>Data collection</a:t>
            </a:r>
          </a:p>
          <a:p>
            <a:pPr lvl="1" eaLnBrk="1" hangingPunct="1"/>
            <a:r>
              <a:rPr lang="en-US" smtClean="0"/>
              <a:t>Data preprocessing</a:t>
            </a:r>
          </a:p>
          <a:p>
            <a:pPr lvl="1" eaLnBrk="1" hangingPunct="1"/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7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67"/>
    </mc:Choice>
    <mc:Fallback>
      <p:transition spd="slow" advTm="56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Ex: Optical Character Recognition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" y="1911927"/>
            <a:ext cx="2863994" cy="236912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8200" y="5140036"/>
            <a:ext cx="201583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 and Image</a:t>
            </a:r>
          </a:p>
          <a:p>
            <a:pPr algn="ctr"/>
            <a:r>
              <a:rPr lang="en-US" dirty="0" err="1" smtClean="0"/>
              <a:t>Segmenation</a:t>
            </a:r>
            <a:endParaRPr lang="en-US" dirty="0" smtClean="0"/>
          </a:p>
          <a:p>
            <a:pPr algn="ctr"/>
            <a:r>
              <a:rPr lang="en-US" dirty="0" smtClean="0"/>
              <a:t>Neural Network</a:t>
            </a:r>
            <a:endParaRPr lang="en-IN" dirty="0"/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1693717" y="4430594"/>
            <a:ext cx="356755" cy="709442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976" y="1890280"/>
            <a:ext cx="3384405" cy="2390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22976" y="2410691"/>
            <a:ext cx="3384405" cy="22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778391" y="2687786"/>
            <a:ext cx="3384405" cy="22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3764536" y="2992575"/>
            <a:ext cx="3384405" cy="22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3722967" y="3422075"/>
            <a:ext cx="3384405" cy="22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3722966" y="3713014"/>
            <a:ext cx="3384405" cy="22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3750678" y="3990109"/>
            <a:ext cx="3384405" cy="22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018" y="2177311"/>
            <a:ext cx="4343248" cy="41348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523018" y="2177311"/>
            <a:ext cx="332509" cy="34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4045527" y="4613564"/>
            <a:ext cx="2614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to Line Segmentation</a:t>
            </a:r>
          </a:p>
          <a:p>
            <a:r>
              <a:rPr lang="en-US" dirty="0" smtClean="0"/>
              <a:t>(Algorithm)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7746096" y="2553985"/>
            <a:ext cx="389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(Line to word segmentation (Algorithm)</a:t>
            </a:r>
            <a:endParaRPr lang="en-I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996" y="3303011"/>
            <a:ext cx="1541286" cy="6316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963891" y="3422075"/>
            <a:ext cx="221673" cy="290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7689272" y="3942922"/>
            <a:ext cx="445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(Word to Character segmentation (Algorithm)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8963891" y="4692681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n</a:t>
            </a:r>
            <a:endParaRPr lang="en-I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42883" y="5875585"/>
            <a:ext cx="201583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Character Recognition</a:t>
            </a:r>
          </a:p>
          <a:p>
            <a:pPr algn="ctr"/>
            <a:r>
              <a:rPr lang="en-US" dirty="0" smtClean="0"/>
              <a:t>Neural Network</a:t>
            </a:r>
            <a:endParaRPr lang="en-IN" dirty="0"/>
          </a:p>
        </p:txBody>
      </p:sp>
      <p:sp>
        <p:nvSpPr>
          <p:cNvPr id="26" name="AutoShape 12"/>
          <p:cNvSpPr>
            <a:spLocks noChangeArrowheads="1"/>
          </p:cNvSpPr>
          <p:nvPr/>
        </p:nvSpPr>
        <p:spPr bwMode="auto">
          <a:xfrm>
            <a:off x="8980956" y="5143296"/>
            <a:ext cx="356755" cy="709442"/>
          </a:xfrm>
          <a:prstGeom prst="upArrow">
            <a:avLst>
              <a:gd name="adj1" fmla="val 50000"/>
              <a:gd name="adj2" fmla="val 1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8980956" y="4785315"/>
            <a:ext cx="356755" cy="3547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3590762" y="1834299"/>
            <a:ext cx="3709178" cy="35274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7386136" y="1803839"/>
            <a:ext cx="4657497" cy="12378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7427696" y="3327840"/>
            <a:ext cx="4657497" cy="12378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7483122" y="4713641"/>
            <a:ext cx="4657497" cy="21443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425235" y="1691162"/>
            <a:ext cx="3074664" cy="46957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3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90"/>
    </mc:Choice>
    <mc:Fallback>
      <p:transition spd="slow" advTm="215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Knowledge in Data ==&gt; Knowledge in NN</a:t>
            </a:r>
          </a:p>
          <a:p>
            <a:pPr eaLnBrk="1" hangingPunct="1"/>
            <a:r>
              <a:rPr lang="en-US"/>
              <a:t>Data must be-</a:t>
            </a:r>
          </a:p>
          <a:p>
            <a:pPr lvl="1" eaLnBrk="1" hangingPunct="1"/>
            <a:r>
              <a:rPr lang="en-US"/>
              <a:t>Abundant</a:t>
            </a:r>
          </a:p>
          <a:p>
            <a:pPr lvl="2" eaLnBrk="1" hangingPunct="1"/>
            <a:r>
              <a:rPr lang="en-US"/>
              <a:t>real data </a:t>
            </a:r>
          </a:p>
          <a:p>
            <a:pPr lvl="2" eaLnBrk="1" hangingPunct="1"/>
            <a:r>
              <a:rPr lang="en-US"/>
              <a:t>simulated data</a:t>
            </a:r>
          </a:p>
          <a:p>
            <a:pPr lvl="1" eaLnBrk="1" hangingPunct="1"/>
            <a:r>
              <a:rPr lang="en-US"/>
              <a:t>Comprehensive</a:t>
            </a:r>
          </a:p>
          <a:p>
            <a:pPr lvl="2" eaLnBrk="1" hangingPunct="1"/>
            <a:r>
              <a:rPr lang="en-US"/>
              <a:t>include all possible cases</a:t>
            </a:r>
          </a:p>
          <a:p>
            <a:pPr lvl="1" eaLnBrk="1" hangingPunct="1"/>
            <a:r>
              <a:rPr lang="en-US"/>
              <a:t>Reliable</a:t>
            </a:r>
          </a:p>
          <a:p>
            <a:pPr lvl="1" eaLnBrk="1" hangingPunct="1"/>
            <a:r>
              <a:rPr lang="en-US"/>
              <a:t>Right </a:t>
            </a:r>
            <a:r>
              <a:rPr lang="en-US" b="1"/>
              <a:t>representation</a:t>
            </a:r>
            <a:r>
              <a:rPr lang="en-US"/>
              <a:t> is the key</a:t>
            </a:r>
          </a:p>
        </p:txBody>
      </p:sp>
      <p:sp>
        <p:nvSpPr>
          <p:cNvPr id="60420" name="AutoShape 4"/>
          <p:cNvSpPr>
            <a:spLocks noChangeArrowheads="1"/>
          </p:cNvSpPr>
          <p:nvPr/>
        </p:nvSpPr>
        <p:spPr bwMode="auto">
          <a:xfrm>
            <a:off x="6934200" y="3810000"/>
            <a:ext cx="1295400" cy="106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Training</a:t>
            </a:r>
          </a:p>
          <a:p>
            <a:pPr algn="ctr" eaLnBrk="0" hangingPunct="0"/>
            <a:r>
              <a:rPr lang="en-US"/>
              <a:t> Data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8839200" y="3886200"/>
            <a:ext cx="1219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Neural</a:t>
            </a:r>
          </a:p>
          <a:p>
            <a:pPr algn="ctr" eaLnBrk="0" hangingPunct="0"/>
            <a:r>
              <a:rPr lang="en-US"/>
              <a:t>Network</a:t>
            </a:r>
          </a:p>
        </p:txBody>
      </p:sp>
      <p:sp>
        <p:nvSpPr>
          <p:cNvPr id="60422" name="AutoShape 6"/>
          <p:cNvSpPr>
            <a:spLocks noChangeArrowheads="1"/>
          </p:cNvSpPr>
          <p:nvPr/>
        </p:nvSpPr>
        <p:spPr bwMode="auto">
          <a:xfrm>
            <a:off x="7315200" y="3276600"/>
            <a:ext cx="2514600" cy="533400"/>
          </a:xfrm>
          <a:prstGeom prst="curvedDownArrow">
            <a:avLst>
              <a:gd name="adj1" fmla="val 94286"/>
              <a:gd name="adj2" fmla="val 188571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58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792"/>
    </mc:Choice>
    <mc:Fallback>
      <p:transition spd="slow" advTm="127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Preprocessing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Representation</a:t>
            </a:r>
          </a:p>
          <a:p>
            <a:pPr lvl="2" eaLnBrk="1" hangingPunct="1"/>
            <a:r>
              <a:rPr lang="en-US" dirty="0" smtClean="0"/>
              <a:t>Ex: 1) Classifying integers as odd/even:</a:t>
            </a:r>
          </a:p>
          <a:p>
            <a:pPr lvl="3"/>
            <a:r>
              <a:rPr lang="en-US" dirty="0" smtClean="0"/>
              <a:t>In binary representation, answer lies in the last bit</a:t>
            </a:r>
          </a:p>
          <a:p>
            <a:pPr lvl="3"/>
            <a:r>
              <a:rPr lang="en-US" dirty="0" smtClean="0"/>
              <a:t>In base 10 representation, it is more complicated</a:t>
            </a:r>
          </a:p>
          <a:p>
            <a:pPr lvl="2" eaLnBrk="1" hangingPunct="1"/>
            <a:endParaRPr lang="en-US" dirty="0" smtClean="0"/>
          </a:p>
          <a:p>
            <a:pPr marL="914400" lvl="2" indent="0" eaLnBrk="1" hangingPunct="1">
              <a:buNone/>
            </a:pPr>
            <a:endParaRPr lang="en-US" dirty="0" smtClean="0"/>
          </a:p>
          <a:p>
            <a:pPr lvl="1" eaLnBrk="1" hangingPunct="1"/>
            <a:r>
              <a:rPr lang="en-US" dirty="0" smtClean="0"/>
              <a:t>Remove irrelevant or redundant information</a:t>
            </a:r>
          </a:p>
          <a:p>
            <a:pPr lvl="2" eaLnBrk="1" hangingPunct="1"/>
            <a:r>
              <a:rPr lang="en-US" dirty="0" smtClean="0"/>
              <a:t>Normalization, scaling,...</a:t>
            </a:r>
          </a:p>
          <a:p>
            <a:pPr lvl="2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Reduce input dimension</a:t>
            </a:r>
          </a:p>
          <a:p>
            <a:pPr lvl="2" eaLnBrk="1" hangingPunct="1"/>
            <a:r>
              <a:rPr lang="en-US" dirty="0" smtClean="0"/>
              <a:t>Principal component analysis</a:t>
            </a:r>
          </a:p>
          <a:p>
            <a:pPr lvl="2" eaLnBrk="1" hangingPunct="1"/>
            <a:r>
              <a:rPr lang="en-US" dirty="0" smtClean="0"/>
              <a:t>Feature extraction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264"/>
    </mc:Choice>
    <mc:Fallback>
      <p:transition spd="slow" advTm="178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Designing/Training the Network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Architecture</a:t>
            </a:r>
          </a:p>
          <a:p>
            <a:pPr eaLnBrk="1" hangingPunct="1"/>
            <a:r>
              <a:rPr lang="en-US" smtClean="0"/>
              <a:t>Initialization</a:t>
            </a:r>
          </a:p>
          <a:p>
            <a:pPr eaLnBrk="1" hangingPunct="1"/>
            <a:r>
              <a:rPr lang="en-US" smtClean="0"/>
              <a:t>Training</a:t>
            </a:r>
          </a:p>
          <a:p>
            <a:pPr eaLnBrk="1" hangingPunct="1"/>
            <a:r>
              <a:rPr lang="en-US" smtClean="0"/>
              <a:t>Pruning</a:t>
            </a:r>
          </a:p>
          <a:p>
            <a:pPr eaLnBrk="1" hangingPunct="1"/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8"/>
    </mc:Choice>
    <mc:Fallback>
      <p:transition spd="slow" advTm="8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Architecture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Feedforward Network: </a:t>
            </a:r>
          </a:p>
          <a:p>
            <a:pPr eaLnBrk="1" hangingPunct="1"/>
            <a:r>
              <a:rPr lang="en-US" dirty="0" smtClean="0"/>
              <a:t>MLP:</a:t>
            </a:r>
          </a:p>
          <a:p>
            <a:pPr lvl="1" eaLnBrk="1" hangingPunct="1"/>
            <a:r>
              <a:rPr lang="en-US" dirty="0" smtClean="0"/>
              <a:t>1 hidden layer?</a:t>
            </a:r>
          </a:p>
          <a:p>
            <a:pPr lvl="1" eaLnBrk="1" hangingPunct="1"/>
            <a:r>
              <a:rPr lang="en-US" dirty="0" smtClean="0"/>
              <a:t>2 hidden layers?</a:t>
            </a:r>
          </a:p>
          <a:p>
            <a:pPr lvl="1" eaLnBrk="1" hangingPunct="1"/>
            <a:r>
              <a:rPr lang="en-US" dirty="0" smtClean="0"/>
              <a:t> hidden layers &gt; 2?</a:t>
            </a:r>
          </a:p>
          <a:p>
            <a:pPr lvl="1" eaLnBrk="1" hangingPunct="1"/>
            <a:r>
              <a:rPr lang="en-US" dirty="0" smtClean="0"/>
              <a:t>Customized architecture?</a:t>
            </a:r>
          </a:p>
          <a:p>
            <a:pPr eaLnBrk="1" hangingPunct="1"/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9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48"/>
    </mc:Choice>
    <mc:Fallback>
      <p:transition spd="slow" advTm="22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many Hidden Layers?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Single hidden layer is enough to learn a continuous </a:t>
            </a:r>
            <a:r>
              <a:rPr lang="en-US" dirty="0" smtClean="0"/>
              <a:t>function over a finite domain.</a:t>
            </a:r>
            <a:endParaRPr lang="en-US" dirty="0"/>
          </a:p>
          <a:p>
            <a:pPr eaLnBrk="1" hangingPunct="1"/>
            <a:r>
              <a:rPr lang="en-US" dirty="0"/>
              <a:t>But, with </a:t>
            </a:r>
            <a:r>
              <a:rPr lang="en-US" dirty="0" smtClean="0"/>
              <a:t>more </a:t>
            </a:r>
            <a:r>
              <a:rPr lang="en-US" dirty="0"/>
              <a:t>hidden layers you can </a:t>
            </a:r>
            <a:r>
              <a:rPr lang="en-US" dirty="0" smtClean="0"/>
              <a:t>obtain a hierarchical representation – as it happens in deep neural networks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1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305"/>
    </mc:Choice>
    <mc:Fallback>
      <p:transition spd="slow" advTm="106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Training &amp; Pruning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Training procedure</a:t>
            </a:r>
          </a:p>
          <a:p>
            <a:pPr lvl="1" eaLnBrk="1" hangingPunct="1"/>
            <a:r>
              <a:rPr lang="en-US" dirty="0"/>
              <a:t>Backpropagation</a:t>
            </a:r>
          </a:p>
          <a:p>
            <a:pPr lvl="2" eaLnBrk="1" hangingPunct="1"/>
            <a:r>
              <a:rPr lang="en-US" dirty="0"/>
              <a:t>adaptive learning rate</a:t>
            </a:r>
          </a:p>
          <a:p>
            <a:pPr lvl="2" eaLnBrk="1" hangingPunct="1"/>
            <a:r>
              <a:rPr lang="en-US" dirty="0"/>
              <a:t>momentum,...</a:t>
            </a:r>
          </a:p>
          <a:p>
            <a:pPr lvl="1" eaLnBrk="1" hangingPunct="1"/>
            <a:r>
              <a:rPr lang="en-US" dirty="0"/>
              <a:t>Higher-order </a:t>
            </a:r>
            <a:r>
              <a:rPr lang="en-US" dirty="0" smtClean="0"/>
              <a:t>methods</a:t>
            </a:r>
          </a:p>
          <a:p>
            <a:r>
              <a:rPr lang="en-US" dirty="0"/>
              <a:t>Batch mode</a:t>
            </a:r>
            <a:r>
              <a:rPr lang="en-US" dirty="0" smtClean="0"/>
              <a:t>: update weights once an epoch</a:t>
            </a:r>
            <a:endParaRPr lang="en-IN" dirty="0"/>
          </a:p>
          <a:p>
            <a:pPr lvl="1"/>
            <a:r>
              <a:rPr lang="en-US" dirty="0"/>
              <a:t>memory intensive</a:t>
            </a:r>
            <a:endParaRPr lang="en-IN" dirty="0"/>
          </a:p>
          <a:p>
            <a:pPr lvl="1"/>
            <a:r>
              <a:rPr lang="en-US" dirty="0"/>
              <a:t>greater chance of getting stuck in local </a:t>
            </a:r>
            <a:r>
              <a:rPr lang="en-US" dirty="0" smtClean="0"/>
              <a:t>minima</a:t>
            </a:r>
            <a:endParaRPr lang="en-IN" dirty="0"/>
          </a:p>
          <a:p>
            <a:r>
              <a:rPr lang="en-US" dirty="0" smtClean="0"/>
              <a:t> </a:t>
            </a:r>
            <a:r>
              <a:rPr lang="en-US" dirty="0"/>
              <a:t>Sequential mode</a:t>
            </a:r>
            <a:r>
              <a:rPr lang="en-US" dirty="0" smtClean="0"/>
              <a:t>: update weights after every input presentation</a:t>
            </a:r>
            <a:endParaRPr lang="en-IN" dirty="0"/>
          </a:p>
          <a:p>
            <a:pPr lvl="1"/>
            <a:r>
              <a:rPr lang="en-US" dirty="0"/>
              <a:t>lesser memory requirement</a:t>
            </a:r>
            <a:endParaRPr lang="en-IN" dirty="0"/>
          </a:p>
          <a:p>
            <a:pPr lvl="1"/>
            <a:r>
              <a:rPr lang="en-US" dirty="0"/>
              <a:t>stochastic </a:t>
            </a:r>
            <a:r>
              <a:rPr lang="en-IN" dirty="0" smtClean="0"/>
              <a:t>- </a:t>
            </a:r>
            <a:r>
              <a:rPr lang="en-US" dirty="0" smtClean="0"/>
              <a:t> </a:t>
            </a:r>
            <a:r>
              <a:rPr lang="en-US" dirty="0"/>
              <a:t>lesser chance of local minima</a:t>
            </a:r>
            <a:endParaRPr lang="en-IN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5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64"/>
    </mc:Choice>
    <mc:Fallback>
      <p:transition spd="slow" advTm="202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stop training?</a:t>
            </a:r>
            <a:endParaRPr lang="en-IN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7315200" y="24384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7315200" y="44958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7924800" y="2819400"/>
            <a:ext cx="1828800" cy="977900"/>
          </a:xfrm>
          <a:custGeom>
            <a:avLst/>
            <a:gdLst>
              <a:gd name="T0" fmla="*/ 0 w 1152"/>
              <a:gd name="T1" fmla="*/ 0 h 616"/>
              <a:gd name="T2" fmla="*/ 483869993 w 1152"/>
              <a:gd name="T3" fmla="*/ 725804911 h 616"/>
              <a:gd name="T4" fmla="*/ 1209674884 w 1152"/>
              <a:gd name="T5" fmla="*/ 1451609822 h 616"/>
              <a:gd name="T6" fmla="*/ 2147483647 w 1152"/>
              <a:gd name="T7" fmla="*/ 1330642369 h 616"/>
              <a:gd name="T8" fmla="*/ 2147483647 w 1152"/>
              <a:gd name="T9" fmla="*/ 1088707465 h 6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616"/>
              <a:gd name="T17" fmla="*/ 1152 w 1152"/>
              <a:gd name="T18" fmla="*/ 616 h 6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616">
                <a:moveTo>
                  <a:pt x="0" y="0"/>
                </a:moveTo>
                <a:cubicBezTo>
                  <a:pt x="56" y="96"/>
                  <a:pt x="112" y="192"/>
                  <a:pt x="192" y="288"/>
                </a:cubicBezTo>
                <a:cubicBezTo>
                  <a:pt x="272" y="384"/>
                  <a:pt x="368" y="536"/>
                  <a:pt x="480" y="576"/>
                </a:cubicBezTo>
                <a:cubicBezTo>
                  <a:pt x="592" y="616"/>
                  <a:pt x="752" y="552"/>
                  <a:pt x="864" y="528"/>
                </a:cubicBezTo>
                <a:cubicBezTo>
                  <a:pt x="976" y="504"/>
                  <a:pt x="1064" y="468"/>
                  <a:pt x="1152" y="4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543800" y="2590800"/>
            <a:ext cx="2743200" cy="1676400"/>
          </a:xfrm>
          <a:custGeom>
            <a:avLst/>
            <a:gdLst>
              <a:gd name="T0" fmla="*/ 0 w 1728"/>
              <a:gd name="T1" fmla="*/ 0 h 1056"/>
              <a:gd name="T2" fmla="*/ 241935031 w 1728"/>
              <a:gd name="T3" fmla="*/ 967739949 h 1056"/>
              <a:gd name="T4" fmla="*/ 725804993 w 1728"/>
              <a:gd name="T5" fmla="*/ 1814512455 h 1056"/>
              <a:gd name="T6" fmla="*/ 2147483647 w 1728"/>
              <a:gd name="T7" fmla="*/ 2147483647 h 1056"/>
              <a:gd name="T8" fmla="*/ 2147483647 w 1728"/>
              <a:gd name="T9" fmla="*/ 2147483647 h 1056"/>
              <a:gd name="T10" fmla="*/ 2147483647 w 1728"/>
              <a:gd name="T11" fmla="*/ 2147483647 h 10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28"/>
              <a:gd name="T19" fmla="*/ 0 h 1056"/>
              <a:gd name="T20" fmla="*/ 1728 w 1728"/>
              <a:gd name="T21" fmla="*/ 1056 h 10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28" h="1056">
                <a:moveTo>
                  <a:pt x="0" y="0"/>
                </a:moveTo>
                <a:cubicBezTo>
                  <a:pt x="24" y="132"/>
                  <a:pt x="48" y="264"/>
                  <a:pt x="96" y="384"/>
                </a:cubicBezTo>
                <a:cubicBezTo>
                  <a:pt x="144" y="504"/>
                  <a:pt x="160" y="624"/>
                  <a:pt x="288" y="720"/>
                </a:cubicBezTo>
                <a:cubicBezTo>
                  <a:pt x="416" y="816"/>
                  <a:pt x="680" y="912"/>
                  <a:pt x="864" y="960"/>
                </a:cubicBezTo>
                <a:cubicBezTo>
                  <a:pt x="1048" y="1008"/>
                  <a:pt x="1248" y="992"/>
                  <a:pt x="1392" y="1008"/>
                </a:cubicBezTo>
                <a:cubicBezTo>
                  <a:pt x="1536" y="1024"/>
                  <a:pt x="1632" y="1040"/>
                  <a:pt x="1728" y="105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8763000" y="3733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8061325" y="2022475"/>
            <a:ext cx="643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Train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975726" y="2936875"/>
            <a:ext cx="11235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 rot="16096799">
            <a:off x="6758881" y="3135591"/>
            <a:ext cx="6554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Error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9385301" y="4572000"/>
            <a:ext cx="6495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Time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 rot="11009594">
            <a:off x="7543800" y="5410200"/>
            <a:ext cx="914400" cy="609600"/>
          </a:xfrm>
          <a:prstGeom prst="wedgeEllipseCallout">
            <a:avLst>
              <a:gd name="adj1" fmla="val -66324"/>
              <a:gd name="adj2" fmla="val 1843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 eaLnBrk="0" hangingPunct="0"/>
            <a:endParaRPr 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7680326" y="5448300"/>
            <a:ext cx="6654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STOP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>
            <a:off x="7620000" y="22860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H="1">
            <a:off x="8534400" y="32004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450540" y="232063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Error &lt; a minimum.</a:t>
            </a:r>
            <a:endParaRPr lang="en-IN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Rate of change in error averaged over an epoch  &lt; a minimum.</a:t>
            </a:r>
            <a:endParaRPr lang="en-IN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Magnitude of gradient ||g(w)|| &lt; a minimum.</a:t>
            </a:r>
            <a:endParaRPr lang="en-IN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Early stopping: When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over a test set has peaked.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0069" y="1690688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Early Stopping</a:t>
            </a:r>
            <a:endParaRPr lang="en-IN" u="sng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2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016"/>
    </mc:Choice>
    <mc:Fallback>
      <p:transition spd="slow" advTm="158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Generalization &amp;Testing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problem of generalization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4572000" y="2895600"/>
            <a:ext cx="32766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5" name="Oval 5"/>
          <p:cNvSpPr>
            <a:spLocks noChangeArrowheads="1"/>
          </p:cNvSpPr>
          <p:nvPr/>
        </p:nvSpPr>
        <p:spPr bwMode="auto">
          <a:xfrm>
            <a:off x="5029200" y="3124200"/>
            <a:ext cx="24384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Oval 6"/>
          <p:cNvSpPr>
            <a:spLocks noChangeArrowheads="1"/>
          </p:cNvSpPr>
          <p:nvPr/>
        </p:nvSpPr>
        <p:spPr bwMode="auto">
          <a:xfrm>
            <a:off x="5410200" y="3352800"/>
            <a:ext cx="7620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5622925" y="3394075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T</a:t>
            </a:r>
          </a:p>
        </p:txBody>
      </p:sp>
      <p:sp>
        <p:nvSpPr>
          <p:cNvPr id="66568" name="Oval 8"/>
          <p:cNvSpPr>
            <a:spLocks noChangeArrowheads="1"/>
          </p:cNvSpPr>
          <p:nvPr/>
        </p:nvSpPr>
        <p:spPr bwMode="auto">
          <a:xfrm>
            <a:off x="6400800" y="3352800"/>
            <a:ext cx="7620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6689725" y="3470275"/>
            <a:ext cx="304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X</a:t>
            </a:r>
          </a:p>
        </p:txBody>
      </p:sp>
      <p:sp>
        <p:nvSpPr>
          <p:cNvPr id="66570" name="Text Box 10"/>
          <p:cNvSpPr txBox="1">
            <a:spLocks noChangeArrowheads="1"/>
          </p:cNvSpPr>
          <p:nvPr/>
        </p:nvSpPr>
        <p:spPr bwMode="auto">
          <a:xfrm>
            <a:off x="6080125" y="3063876"/>
            <a:ext cx="290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F</a:t>
            </a:r>
          </a:p>
          <a:p>
            <a:pPr eaLnBrk="0" hangingPunct="0"/>
            <a:endParaRPr lang="en-US"/>
          </a:p>
        </p:txBody>
      </p:sp>
      <p:sp>
        <p:nvSpPr>
          <p:cNvPr id="66571" name="Text Box 11"/>
          <p:cNvSpPr txBox="1">
            <a:spLocks noChangeArrowheads="1"/>
          </p:cNvSpPr>
          <p:nvPr/>
        </p:nvSpPr>
        <p:spPr bwMode="auto">
          <a:xfrm>
            <a:off x="4632325" y="3013075"/>
            <a:ext cx="332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U</a:t>
            </a:r>
          </a:p>
        </p:txBody>
      </p:sp>
      <p:sp>
        <p:nvSpPr>
          <p:cNvPr id="66572" name="Text Box 12"/>
          <p:cNvSpPr txBox="1">
            <a:spLocks noChangeArrowheads="1"/>
          </p:cNvSpPr>
          <p:nvPr/>
        </p:nvSpPr>
        <p:spPr bwMode="auto">
          <a:xfrm>
            <a:off x="2498726" y="5124450"/>
            <a:ext cx="7037889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/>
              <a:t> </a:t>
            </a:r>
            <a:r>
              <a:rPr lang="en-US" sz="3200"/>
              <a:t>Cross-validation</a:t>
            </a:r>
          </a:p>
          <a:p>
            <a:pPr eaLnBrk="0" hangingPunct="0"/>
            <a:r>
              <a:rPr lang="en-US" sz="3200" b="1"/>
              <a:t>Caution</a:t>
            </a:r>
            <a:r>
              <a:rPr lang="en-US" sz="3200"/>
              <a:t>: Specify explicitly the conditions </a:t>
            </a:r>
          </a:p>
          <a:p>
            <a:pPr eaLnBrk="0" hangingPunct="0"/>
            <a:r>
              <a:rPr lang="en-US" sz="3200"/>
              <a:t>under which the network was trained</a:t>
            </a:r>
            <a:endParaRPr lang="en-US"/>
          </a:p>
        </p:txBody>
      </p:sp>
      <p:sp>
        <p:nvSpPr>
          <p:cNvPr id="66573" name="AutoShape 13"/>
          <p:cNvSpPr>
            <a:spLocks noChangeArrowheads="1"/>
          </p:cNvSpPr>
          <p:nvPr/>
        </p:nvSpPr>
        <p:spPr bwMode="auto">
          <a:xfrm rot="-3620728">
            <a:off x="4800600" y="3352800"/>
            <a:ext cx="1981200" cy="762000"/>
          </a:xfrm>
          <a:prstGeom prst="roundRect">
            <a:avLst>
              <a:gd name="adj" fmla="val 16667"/>
            </a:avLst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NN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3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895"/>
    </mc:Choice>
    <mc:Fallback>
      <p:transition spd="slow" advTm="136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MERITS OF AN MLP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37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94"/>
    </mc:Choice>
    <mc:Fallback>
      <p:transition spd="slow" advTm="12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polynomials to data</a:t>
            </a:r>
            <a:endParaRPr lang="en-IN" dirty="0"/>
          </a:p>
        </p:txBody>
      </p:sp>
      <p:pic>
        <p:nvPicPr>
          <p:cNvPr id="13314" name="Picture 2" descr="https://miro.medium.com/max/497/1*zFTNP9MJ4K07aJjtp4AnH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447" y="1486721"/>
            <a:ext cx="6660862" cy="473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47455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>
                <a:hlinkClick r:id="rId5"/>
              </a:rPr>
              <a:t>https://towardsdatascience.com/regularization-an-important-concept-in-machine-learning-5891628907ea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29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48"/>
    </mc:Choice>
    <mc:Fallback>
      <p:transition spd="slow" advTm="26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1566862"/>
            <a:ext cx="10715625" cy="3724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7636" y="5417127"/>
            <a:ext cx="258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training performance</a:t>
            </a:r>
          </a:p>
          <a:p>
            <a:r>
              <a:rPr lang="en-US" dirty="0" smtClean="0"/>
              <a:t>Bad generalization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726874" y="5417127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 training performance</a:t>
            </a:r>
          </a:p>
          <a:p>
            <a:r>
              <a:rPr lang="en-US" dirty="0" smtClean="0"/>
              <a:t>Good generalization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8407489" y="5291137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 training performance</a:t>
            </a:r>
          </a:p>
          <a:p>
            <a:r>
              <a:rPr lang="en-US" dirty="0" smtClean="0"/>
              <a:t>Bad generalization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52"/>
    </mc:Choice>
    <mc:Fallback>
      <p:transition spd="slow" advTm="2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strategy for good generalization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86305" y="2798618"/>
            <a:ext cx="10302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Overall Cost =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training error </a:t>
            </a:r>
            <a:r>
              <a:rPr lang="en-US" sz="2800" dirty="0" smtClean="0"/>
              <a:t>+ lambda *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cost_of_large_weight_values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7765" y="5555673"/>
            <a:ext cx="3142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Regularization</a:t>
            </a:r>
            <a:endParaRPr lang="en-IN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899" y="3703059"/>
            <a:ext cx="6563591" cy="17240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2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456"/>
    </mc:Choice>
    <mc:Fallback>
      <p:transition spd="slow" advTm="81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Removing network, weights and neurons for improving generalization: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weight decay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Optimal Brain Damage (OBD)</a:t>
            </a:r>
          </a:p>
          <a:p>
            <a:pPr lvl="2"/>
            <a:r>
              <a:rPr lang="en-US" dirty="0" smtClean="0"/>
              <a:t>A higher order  (based on II derivative of Error) method for determining which weights are expendable</a:t>
            </a:r>
          </a:p>
          <a:p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289550"/>
              </p:ext>
            </p:extLst>
          </p:nvPr>
        </p:nvGraphicFramePr>
        <p:xfrm>
          <a:off x="3502719" y="3449781"/>
          <a:ext cx="2838044" cy="927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5" imgW="1320480" imgH="431640" progId="Equation.3">
                  <p:embed/>
                </p:oleObj>
              </mc:Choice>
              <mc:Fallback>
                <p:oleObj name="Equation" r:id="rId5" imgW="132048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2719" y="3449781"/>
                        <a:ext cx="2838044" cy="927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5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93"/>
    </mc:Choice>
    <mc:Fallback>
      <p:transition spd="slow" advTm="93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Merits and Demerits of MLP</a:t>
            </a:r>
          </a:p>
          <a:p>
            <a:endParaRPr lang="en-US" dirty="0" smtClean="0"/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Training</a:t>
            </a:r>
          </a:p>
          <a:p>
            <a:r>
              <a:rPr lang="en-US" dirty="0" smtClean="0"/>
              <a:t>Testing/Generalization</a:t>
            </a: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4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31"/>
    </mc:Choice>
    <mc:Fallback>
      <p:transition spd="slow" advTm="47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Merit #1: A general solution to a large class of problems. 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 smtClean="0"/>
              <a:t>NN vs. Algorithmic Approach</a:t>
            </a:r>
          </a:p>
          <a:p>
            <a:endParaRPr lang="en-US" altLang="en-US" dirty="0"/>
          </a:p>
          <a:p>
            <a:r>
              <a:rPr lang="en-US" altLang="en-US" dirty="0" smtClean="0"/>
              <a:t>Traditional or Algorithmic Approach</a:t>
            </a:r>
          </a:p>
          <a:p>
            <a:pPr lvl="1"/>
            <a:r>
              <a:rPr lang="en-US" altLang="en-US" dirty="0" smtClean="0"/>
              <a:t>Study and find out the steps to produce a final output from a given input</a:t>
            </a:r>
          </a:p>
          <a:p>
            <a:r>
              <a:rPr lang="en-US" altLang="en-US" dirty="0" smtClean="0"/>
              <a:t>NN Approach: </a:t>
            </a:r>
          </a:p>
          <a:p>
            <a:pPr lvl="1"/>
            <a:r>
              <a:rPr lang="en-US" altLang="en-US" dirty="0" smtClean="0"/>
              <a:t>Learn from Experience</a:t>
            </a:r>
          </a:p>
          <a:p>
            <a:endParaRPr lang="en-US" dirty="0" smtClean="0"/>
          </a:p>
          <a:p>
            <a:r>
              <a:rPr lang="en-US" dirty="0" smtClean="0"/>
              <a:t>Since it only depends on data and not on prior understanding of the underlying processes of a system, it can be applied to a wide variety of domains.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60764" y="617696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dirty="0" smtClean="0"/>
              <a:t>Good when no model is available</a:t>
            </a:r>
          </a:p>
          <a:p>
            <a:pPr>
              <a:buNone/>
            </a:pPr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93"/>
    </mc:Choice>
    <mc:Fallback>
      <p:transition spd="slow" advTm="112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Applications Domains </a:t>
            </a:r>
            <a:r>
              <a:rPr lang="en-US" altLang="en-US" dirty="0"/>
              <a:t>of NN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Signal &amp; Image processing, and communications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Control &amp; robotics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Manufacturing </a:t>
            </a:r>
            <a:r>
              <a:rPr lang="en-US" altLang="en-US" sz="2400" dirty="0"/>
              <a:t>industry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Power systems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Financial sector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Oil exploration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Consumer goods: cameras, washing machines, microwave ovens, </a:t>
            </a:r>
            <a:r>
              <a:rPr lang="en-US" altLang="en-US" sz="2400" dirty="0" smtClean="0"/>
              <a:t>...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Automotive industry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 smtClean="0"/>
              <a:t>Medicine 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 smtClean="0"/>
              <a:t>Biology</a:t>
            </a:r>
            <a:endParaRPr lang="en-US" altLang="en-US" sz="2400" b="1" dirty="0"/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4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99"/>
    </mc:Choice>
    <mc:Fallback>
      <p:transition spd="slow" advTm="71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Merit #2:It is a “Universal </a:t>
            </a:r>
            <a:r>
              <a:rPr lang="en-US" altLang="en-US" dirty="0" err="1" smtClean="0"/>
              <a:t>Approximator</a:t>
            </a:r>
            <a:r>
              <a:rPr lang="en-US" altLang="en-US" dirty="0" smtClean="0"/>
              <a:t>”</a:t>
            </a:r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Given enough number of hidden neurons, it can learn most practical problems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106816"/>
              </p:ext>
            </p:extLst>
          </p:nvPr>
        </p:nvGraphicFramePr>
        <p:xfrm>
          <a:off x="3713018" y="3377767"/>
          <a:ext cx="3137240" cy="1111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Equation" r:id="rId5" imgW="1218960" imgH="431640" progId="Equation.3">
                  <p:embed/>
                </p:oleObj>
              </mc:Choice>
              <mc:Fallback>
                <p:oleObj name="Equation" r:id="rId5" imgW="12189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13018" y="3377767"/>
                        <a:ext cx="3137240" cy="1111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72"/>
    </mc:Choice>
    <mc:Fallback>
      <p:transition spd="slow" advTm="56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52054" y="554181"/>
            <a:ext cx="1061899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Universal </a:t>
            </a:r>
            <a:r>
              <a:rPr lang="en-US" sz="2400" dirty="0" smtClean="0"/>
              <a:t>Approximation Theorem</a:t>
            </a:r>
            <a:r>
              <a:rPr lang="en-US" sz="2400" dirty="0"/>
              <a:t>: </a:t>
            </a:r>
            <a:endParaRPr lang="en-US" sz="2400" dirty="0" smtClean="0"/>
          </a:p>
          <a:p>
            <a:pPr lvl="0"/>
            <a:endParaRPr lang="en-IN" sz="2400" dirty="0"/>
          </a:p>
          <a:p>
            <a:r>
              <a:rPr lang="en-US" sz="2400" dirty="0"/>
              <a:t>Let g(.) be a </a:t>
            </a:r>
            <a:r>
              <a:rPr lang="en-US" sz="2400" dirty="0" err="1"/>
              <a:t>nonconstant</a:t>
            </a:r>
            <a:r>
              <a:rPr lang="en-US" sz="2400" dirty="0"/>
              <a:t>, bounded, and monotone-increasing continuous function. </a:t>
            </a:r>
            <a:endParaRPr lang="en-US" sz="2400" dirty="0" smtClean="0"/>
          </a:p>
          <a:p>
            <a:r>
              <a:rPr lang="en-US" sz="2400" dirty="0" smtClean="0"/>
              <a:t>Let </a:t>
            </a:r>
            <a:r>
              <a:rPr lang="en-US" sz="2400" dirty="0" err="1"/>
              <a:t>Im</a:t>
            </a:r>
            <a:r>
              <a:rPr lang="en-US" sz="2400" dirty="0"/>
              <a:t> denote the m-dimensional hypercube [0,1]</a:t>
            </a:r>
            <a:r>
              <a:rPr lang="en-US" sz="2400" baseline="30000" dirty="0"/>
              <a:t>m</a:t>
            </a:r>
            <a:r>
              <a:rPr lang="en-US" sz="2400" dirty="0"/>
              <a:t>. 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space of continuous functions on </a:t>
            </a:r>
            <a:r>
              <a:rPr lang="en-US" sz="2400" dirty="0" err="1"/>
              <a:t>Im</a:t>
            </a:r>
            <a:r>
              <a:rPr lang="en-US" sz="2400" dirty="0"/>
              <a:t> is denoted by C(</a:t>
            </a:r>
            <a:r>
              <a:rPr lang="en-US" sz="2400" dirty="0" err="1"/>
              <a:t>Im</a:t>
            </a:r>
            <a:r>
              <a:rPr lang="en-US" sz="2400" dirty="0"/>
              <a:t>). </a:t>
            </a:r>
            <a:endParaRPr lang="en-US" sz="2400" dirty="0" smtClean="0"/>
          </a:p>
          <a:p>
            <a:r>
              <a:rPr lang="en-US" sz="2400" dirty="0" smtClean="0"/>
              <a:t>Then </a:t>
            </a:r>
            <a:r>
              <a:rPr lang="en-US" sz="2400" dirty="0"/>
              <a:t>given any function f in C(</a:t>
            </a:r>
            <a:r>
              <a:rPr lang="en-US" sz="2400" dirty="0" err="1"/>
              <a:t>Im</a:t>
            </a:r>
            <a:r>
              <a:rPr lang="en-US" sz="2400" dirty="0"/>
              <a:t>) and </a:t>
            </a:r>
            <a:r>
              <a:rPr lang="en-US" sz="2400" dirty="0">
                <a:latin typeface="Symbol" panose="05050102010706020507" pitchFamily="18" charset="2"/>
              </a:rPr>
              <a:t>e</a:t>
            </a:r>
            <a:r>
              <a:rPr lang="en-US" sz="2400" dirty="0"/>
              <a:t> &gt; 0, there exist an integer M </a:t>
            </a:r>
            <a:endParaRPr lang="en-US" sz="2400" dirty="0" smtClean="0"/>
          </a:p>
          <a:p>
            <a:r>
              <a:rPr lang="en-US" sz="2400" dirty="0" smtClean="0"/>
              <a:t>and </a:t>
            </a:r>
            <a:r>
              <a:rPr lang="en-US" sz="2400" dirty="0"/>
              <a:t>sets of real constants </a:t>
            </a:r>
            <a:r>
              <a:rPr lang="en-US" sz="2400" dirty="0" err="1"/>
              <a:t>ai</a:t>
            </a:r>
            <a:r>
              <a:rPr lang="en-US" sz="2400" dirty="0"/>
              <a:t>, bi and </a:t>
            </a:r>
            <a:r>
              <a:rPr lang="en-US" sz="2400" dirty="0" err="1"/>
              <a:t>wij</a:t>
            </a:r>
            <a:r>
              <a:rPr lang="en-US" sz="2400" dirty="0"/>
              <a:t>, </a:t>
            </a:r>
            <a:endParaRPr lang="en-US" sz="2400" dirty="0" smtClean="0"/>
          </a:p>
          <a:p>
            <a:r>
              <a:rPr lang="en-US" sz="2400" dirty="0" smtClean="0"/>
              <a:t>where </a:t>
            </a:r>
            <a:r>
              <a:rPr lang="en-US" sz="2400" dirty="0"/>
              <a:t>I = 1, …,n, </a:t>
            </a:r>
            <a:r>
              <a:rPr lang="en-US" sz="2400" dirty="0" err="1"/>
              <a:t>qnd</a:t>
            </a:r>
            <a:r>
              <a:rPr lang="en-US" sz="2400" dirty="0"/>
              <a:t> j = 1,…,m such that we may define:</a:t>
            </a:r>
            <a:endParaRPr lang="en-IN" sz="2400" dirty="0"/>
          </a:p>
          <a:p>
            <a:endParaRPr lang="en-IN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862894"/>
              </p:ext>
            </p:extLst>
          </p:nvPr>
        </p:nvGraphicFramePr>
        <p:xfrm>
          <a:off x="1384917" y="3873988"/>
          <a:ext cx="6650719" cy="1345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5" imgW="2120760" imgH="444240" progId="Equation.3">
                  <p:embed/>
                </p:oleObj>
              </mc:Choice>
              <mc:Fallback>
                <p:oleObj name="Equation" r:id="rId5" imgW="2120760" imgH="4442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917" y="3873988"/>
                        <a:ext cx="6650719" cy="1345521"/>
                      </a:xfrm>
                      <a:prstGeom prst="rect">
                        <a:avLst/>
                      </a:prstGeom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2521527" y="540328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>
              <a:spcAft>
                <a:spcPts val="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As an approximate realization of the function f(.); that is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| F(x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,…,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– f(x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,…,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)| &lt; </a:t>
            </a:r>
            <a:r>
              <a:rPr lang="en-US" dirty="0">
                <a:latin typeface="Symbol" panose="05050102010706020507" pitchFamily="18" charset="2"/>
                <a:ea typeface="Times New Roman" panose="02020603050405020304" pitchFamily="18" charset="0"/>
              </a:rPr>
              <a:t>e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>
              <a:spcAft>
                <a:spcPts val="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all x</a:t>
            </a:r>
            <a:r>
              <a:rPr lang="en-US" sz="24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,…,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that lie in the input space.  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2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144"/>
    </mc:Choice>
    <mc:Fallback>
      <p:transition spd="slow" advTm="220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familiar results in Engineering Mathematics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969818" y="2369127"/>
            <a:ext cx="1878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Taylor series: </a:t>
            </a:r>
            <a:endParaRPr lang="en-IN" sz="2400" u="sng" dirty="0"/>
          </a:p>
        </p:txBody>
      </p:sp>
      <p:pic>
        <p:nvPicPr>
          <p:cNvPr id="10242" name="Picture 2" descr="Taylor Ser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666" y="2918402"/>
            <a:ext cx="6288568" cy="186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87236" y="5278582"/>
            <a:ext cx="6567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greater the number of terms in the expansion, </a:t>
            </a:r>
            <a:br>
              <a:rPr lang="en-US" sz="2400" dirty="0" smtClean="0"/>
            </a:br>
            <a:r>
              <a:rPr lang="en-US" sz="2400" dirty="0" smtClean="0"/>
              <a:t>the more accurate is the representation.</a:t>
            </a:r>
            <a:endParaRPr lang="en-IN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58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65"/>
    </mc:Choice>
    <mc:Fallback>
      <p:transition spd="slow" advTm="70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familiar results in Engineering Mathematics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969818" y="2369127"/>
            <a:ext cx="2030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Fourier series: </a:t>
            </a:r>
            <a:endParaRPr lang="en-IN" sz="24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787236" y="5278582"/>
            <a:ext cx="6567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greater the number of terms in the expansion, </a:t>
            </a:r>
            <a:br>
              <a:rPr lang="en-US" sz="2400" dirty="0" smtClean="0"/>
            </a:br>
            <a:r>
              <a:rPr lang="en-US" sz="2400" dirty="0" smtClean="0"/>
              <a:t>the more accurate is the representation.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13" y="3509231"/>
            <a:ext cx="5843280" cy="1104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6" y="2034595"/>
            <a:ext cx="3870920" cy="294927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3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08"/>
    </mc:Choice>
    <mc:Fallback>
      <p:transition spd="slow" advTm="44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1111</Words>
  <Application>Microsoft Office PowerPoint</Application>
  <PresentationFormat>Widescreen</PresentationFormat>
  <Paragraphs>253</Paragraphs>
  <Slides>34</Slides>
  <Notes>0</Notes>
  <HiddenSlides>0</HiddenSlides>
  <MMClips>34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Symbol</vt:lpstr>
      <vt:lpstr>Times New Roman</vt:lpstr>
      <vt:lpstr>Office Theme</vt:lpstr>
      <vt:lpstr>Equation</vt:lpstr>
      <vt:lpstr>Microsoft Equation 3.0</vt:lpstr>
      <vt:lpstr>Aspects of MLP</vt:lpstr>
      <vt:lpstr>Recap…</vt:lpstr>
      <vt:lpstr>MERITS OF AN MLP</vt:lpstr>
      <vt:lpstr>Merit #1: A general solution to a large class of problems.  </vt:lpstr>
      <vt:lpstr>Applications Domains of NN</vt:lpstr>
      <vt:lpstr>Merit #2:It is a “Universal Approximator”</vt:lpstr>
      <vt:lpstr>PowerPoint Presentation</vt:lpstr>
      <vt:lpstr>Other familiar results in Engineering Mathematics</vt:lpstr>
      <vt:lpstr>Other familiar results in Engineering Mathematics</vt:lpstr>
      <vt:lpstr>Merit #3: Backprop algo works for any feedforward network</vt:lpstr>
      <vt:lpstr>Merit #4: Discovers “creative” solutions</vt:lpstr>
      <vt:lpstr>DEMERITS OF MLP</vt:lpstr>
      <vt:lpstr>Demerit #1: Blackbox approach</vt:lpstr>
      <vt:lpstr>Demerit #2: Limits of Generalization not clear</vt:lpstr>
      <vt:lpstr>Need not always work so well!</vt:lpstr>
      <vt:lpstr>Demerit #3: Local minima</vt:lpstr>
      <vt:lpstr>May not always be a problem, because…</vt:lpstr>
      <vt:lpstr>Development of an NN Application</vt:lpstr>
      <vt:lpstr>Feasibility Study</vt:lpstr>
      <vt:lpstr>Domain Knowledge</vt:lpstr>
      <vt:lpstr>Ex: Optical Character Recognition</vt:lpstr>
      <vt:lpstr>Data</vt:lpstr>
      <vt:lpstr>Data Preprocessing</vt:lpstr>
      <vt:lpstr>Designing/Training the Network</vt:lpstr>
      <vt:lpstr>Architecture</vt:lpstr>
      <vt:lpstr>How many Hidden Layers?</vt:lpstr>
      <vt:lpstr>Training &amp; Pruning</vt:lpstr>
      <vt:lpstr>When to stop training?</vt:lpstr>
      <vt:lpstr>Generalization &amp;Testing</vt:lpstr>
      <vt:lpstr>Fitting polynomials to data</vt:lpstr>
      <vt:lpstr>PowerPoint Presentation</vt:lpstr>
      <vt:lpstr>A strategy for good generalization</vt:lpstr>
      <vt:lpstr>Pruning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MLP</dc:title>
  <dc:creator>SRINIVASAN</dc:creator>
  <cp:lastModifiedBy>SRINIVASAN</cp:lastModifiedBy>
  <cp:revision>19</cp:revision>
  <dcterms:created xsi:type="dcterms:W3CDTF">2020-03-30T04:11:43Z</dcterms:created>
  <dcterms:modified xsi:type="dcterms:W3CDTF">2020-03-30T14:53:51Z</dcterms:modified>
</cp:coreProperties>
</file>